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75" r:id="rId3"/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Hind SemiBold"/>
      <p:regular r:id="rId37"/>
      <p:bold r:id="rId38"/>
    </p:embeddedFont>
    <p:embeddedFont>
      <p:font typeface="Hind"/>
      <p:regular r:id="rId39"/>
      <p:bold r:id="rId40"/>
    </p:embeddedFont>
    <p:embeddedFont>
      <p:font typeface="Hind Medium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ind-bold.fntdata"/><Relationship Id="rId20" Type="http://schemas.openxmlformats.org/officeDocument/2006/relationships/slide" Target="slides/slide15.xml"/><Relationship Id="rId42" Type="http://schemas.openxmlformats.org/officeDocument/2006/relationships/font" Target="fonts/HindMedium-bold.fntdata"/><Relationship Id="rId41" Type="http://schemas.openxmlformats.org/officeDocument/2006/relationships/font" Target="fonts/HindMedium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HindSemiBold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Hind-regular.fntdata"/><Relationship Id="rId16" Type="http://schemas.openxmlformats.org/officeDocument/2006/relationships/slide" Target="slides/slide11.xml"/><Relationship Id="rId38" Type="http://schemas.openxmlformats.org/officeDocument/2006/relationships/font" Target="fonts/HindSemiBo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Leveraged Gensim’s word2vec to build a bot that can play a popular game called Codenames, a game that involves word similarity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5197fbc31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5197fbc31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Teams alternate turns and the first team to guess all their words wins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0c83e32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50c83e32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Teams alternate turns and the first team to guess all their words wins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built AI Cody with dual functionality that’s capable of giving clues as well as guessing words from my clues so that it can effectively play this game as my partner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0bdf389ea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0bdf389e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first part, I built Cody as the Cluegiver using a pre-trained </a:t>
            </a:r>
            <a:r>
              <a:rPr lang="en"/>
              <a:t>google news </a:t>
            </a:r>
            <a:r>
              <a:rPr lang="en"/>
              <a:t>word2vec model . As the name implies, the model turns words into a vector using a neural network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50bdf389ea_0_6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50bdf389e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Words sharing similar contexts also share a similar meaning and consequently a similar vector representation from the model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It can then calculate how similar the words are using cosine similarity of the vectors</a:t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5258c7560_0_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55258c7560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Takes available words, and finds all combinations. 8 words now so 256 combinations, and runs the model on each combination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55258c7560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55258c756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out of all 1 word combinations, highest similarity score is with stadium, and the clue is ballpark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5258c7560_0_1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5258c7560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 of all 2 word combinations, highest similarity score uses light and ring, and the clue is brilliance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55258c7560_0_1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55258c7560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threshold algorithm to gauge how many words he should connect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Although we want to try to connect more words,</a:t>
            </a:r>
            <a:r>
              <a:rPr lang="en"/>
              <a:t> deduced that any 4 word combination will be too risky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5258c7560_0_2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5258c7560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know that? It looks at the similarity loss with each additional word. It’s harder to connect more words so naturally the score will drop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5197fbc3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5197fbc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quickly explain the game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5258c7560_0_2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5258c7560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this slope between 3 and 4 words represents an extreme drop in similarity. So much so, that </a:t>
            </a:r>
            <a:r>
              <a:rPr lang="en">
                <a:solidFill>
                  <a:schemeClr val="dk1"/>
                </a:solidFill>
              </a:rPr>
              <a:t>Cody only feels comfortable recommending 3. 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55258c7560_0_1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55258c7560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algorithm uses the min, max and average slope to calculate the risk threshold. </a:t>
            </a:r>
            <a:r>
              <a:rPr lang="en"/>
              <a:t>It also has discrete thresholds for each # of words as a second layer of protection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good is a perfect partner if it doesn’t know how you talk!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0bdf389ea_0_1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0bdf389e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but broad words. </a:t>
            </a:r>
            <a:r>
              <a:rPr lang="en"/>
              <a:t>MORE</a:t>
            </a:r>
            <a:r>
              <a:rPr lang="en"/>
              <a:t> SPECIFIC words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5258c7560_0_1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5258c7560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weighted average with Facebook/Google Model word vectors… </a:t>
            </a:r>
            <a:r>
              <a:rPr lang="en">
                <a:solidFill>
                  <a:schemeClr val="dk1"/>
                </a:solidFill>
              </a:rPr>
              <a:t>HIGHLY PERSONALIZED words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model can point out my favorite sports teams and other games I enjoy playing like Poker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50bdf389ea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50bdf389e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functionality is Cody guessing words on the board based on the clue I give it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55258c7560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55258c7560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Cody as Guesser looks at my clue and trains Cosine Similarity of the Clue word Vector (animal) to available board words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55258c7560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55258c7560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Here there is another multi-step </a:t>
            </a:r>
            <a:r>
              <a:rPr lang="en">
                <a:solidFill>
                  <a:schemeClr val="dk1"/>
                </a:solidFill>
              </a:rPr>
              <a:t>thresholds process, ev</a:t>
            </a:r>
            <a:r>
              <a:rPr lang="en">
                <a:solidFill>
                  <a:schemeClr val="dk1"/>
                </a:solidFill>
              </a:rPr>
              <a:t>en animal 8 will give me same result.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55258c7560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55258c7560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model </a:t>
            </a:r>
            <a:r>
              <a:rPr lang="en">
                <a:solidFill>
                  <a:schemeClr val="dk1"/>
                </a:solidFill>
              </a:rPr>
              <a:t>is </a:t>
            </a:r>
            <a:r>
              <a:rPr lang="en">
                <a:solidFill>
                  <a:schemeClr val="dk1"/>
                </a:solidFill>
              </a:rPr>
              <a:t>dynamic, and will constantly re-train only on the available words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50bdf389ea_0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50bdf389e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an interface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f07ede71ac5e4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f07ede71ac5e4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</a:t>
            </a:r>
            <a:r>
              <a:rPr lang="en">
                <a:solidFill>
                  <a:schemeClr val="dk1"/>
                </a:solidFill>
              </a:rPr>
              <a:t>here are 2 teams, red and blue. The object of the game is to guess your words without guessing the opponents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4aa797ad7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4aa797ad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50bdf389ea_0_16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50bdf389e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52e76b1e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52e76b1e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person on each team is the ‘cluegiver’ and knows which words are assigned to what team. Their job is to give clues to guessers pointing them to their words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4f07ede71ac5e4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4f07ede71ac5e4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 quickly, if the cluegiver says</a:t>
            </a:r>
            <a:r>
              <a:rPr lang="en">
                <a:solidFill>
                  <a:schemeClr val="dk1"/>
                </a:solidFill>
              </a:rPr>
              <a:t> “animal 3”, one should guess buffalo, dog, and spider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5197fbc31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5197fbc31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5197fbc31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5197fbc31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5197fbc31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5197fbc31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But if they guess “hotel” (a word on the other team) then they get penalized and my model takes that into consideration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5197fbc31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5197fbc31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But if they guess “hotel” (a word on the other team) then they get penalized and my model takes that into consideration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flipH="1" rot="5400000">
            <a:off x="6177275" y="-42338"/>
            <a:ext cx="3688200" cy="2246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 flipH="1" rot="5400000">
            <a:off x="-698074" y="3247200"/>
            <a:ext cx="3573900" cy="2177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 flipH="1" rot="-5400000">
            <a:off x="-428544" y="2831032"/>
            <a:ext cx="2195100" cy="13380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 flipH="1" rot="-5400000">
            <a:off x="563748" y="2068298"/>
            <a:ext cx="1518900" cy="9255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 flipH="1" rot="5400000">
            <a:off x="7217675" y="1270025"/>
            <a:ext cx="2394600" cy="1458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 flipH="1" rot="-5400000">
            <a:off x="7315902" y="2802275"/>
            <a:ext cx="1027800" cy="62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 flipH="1" rot="-5400000">
            <a:off x="6337825" y="578875"/>
            <a:ext cx="1520100" cy="9261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1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15" name="Google Shape;115;p11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16" name="Google Shape;116;p11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1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1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" name="Google Shape;121;p11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22" name="Google Shape;122;p11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1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1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1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1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" type="body"/>
          </p:nvPr>
        </p:nvSpPr>
        <p:spPr>
          <a:xfrm>
            <a:off x="1236500" y="4406300"/>
            <a:ext cx="66711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1pPr>
          </a:lstStyle>
          <a:p/>
        </p:txBody>
      </p:sp>
      <p:grpSp>
        <p:nvGrpSpPr>
          <p:cNvPr id="130" name="Google Shape;130;p12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31" name="Google Shape;131;p12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2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2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2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2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12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37" name="Google Shape;137;p12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2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2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2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2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2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mall" type="blank">
  <p:cSld name="BLANK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3"/>
          <p:cNvGrpSpPr/>
          <p:nvPr/>
        </p:nvGrpSpPr>
        <p:grpSpPr>
          <a:xfrm>
            <a:off x="7934863" y="4"/>
            <a:ext cx="1209179" cy="2774603"/>
            <a:chOff x="7395202" y="-6"/>
            <a:chExt cx="1748884" cy="4013021"/>
          </a:xfrm>
        </p:grpSpPr>
        <p:sp>
          <p:nvSpPr>
            <p:cNvPr id="145" name="Google Shape;145;p13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3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3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3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3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" name="Google Shape;150;p13"/>
          <p:cNvGrpSpPr/>
          <p:nvPr/>
        </p:nvGrpSpPr>
        <p:grpSpPr>
          <a:xfrm>
            <a:off x="-1" y="2232486"/>
            <a:ext cx="874634" cy="2911268"/>
            <a:chOff x="3" y="2750304"/>
            <a:chExt cx="722480" cy="2404814"/>
          </a:xfrm>
        </p:grpSpPr>
        <p:sp>
          <p:nvSpPr>
            <p:cNvPr id="151" name="Google Shape;151;p13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3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3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3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3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6" name="Google Shape;156;p13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green gradient">
  <p:cSld name="BLANK_2">
    <p:bg>
      <p:bgPr>
        <a:gradFill>
          <a:gsLst>
            <a:gs pos="0">
              <a:srgbClr val="33CCCC"/>
            </a:gs>
            <a:gs pos="100000">
              <a:srgbClr val="66FF33"/>
            </a:gs>
          </a:gsLst>
          <a:lin ang="5400700" scaled="0"/>
        </a:gra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"/>
          <p:cNvSpPr/>
          <p:nvPr/>
        </p:nvSpPr>
        <p:spPr>
          <a:xfrm flipH="1" rot="5400000">
            <a:off x="7987921" y="280747"/>
            <a:ext cx="1436798" cy="875312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4"/>
          <p:cNvSpPr/>
          <p:nvPr/>
        </p:nvSpPr>
        <p:spPr>
          <a:xfrm flipH="1" rot="5400000">
            <a:off x="7711954" y="1152043"/>
            <a:ext cx="1779871" cy="1084184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4"/>
          <p:cNvSpPr/>
          <p:nvPr/>
        </p:nvSpPr>
        <p:spPr>
          <a:xfrm rot="-5400000">
            <a:off x="8367254" y="1879297"/>
            <a:ext cx="965333" cy="588243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4"/>
          <p:cNvSpPr/>
          <p:nvPr/>
        </p:nvSpPr>
        <p:spPr>
          <a:xfrm rot="-5400000">
            <a:off x="7784794" y="375252"/>
            <a:ext cx="768076" cy="46794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4"/>
          <p:cNvSpPr/>
          <p:nvPr/>
        </p:nvSpPr>
        <p:spPr>
          <a:xfrm flipH="1" rot="-5400000">
            <a:off x="8520892" y="2338195"/>
            <a:ext cx="542403" cy="33042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4"/>
          <p:cNvSpPr/>
          <p:nvPr/>
        </p:nvSpPr>
        <p:spPr>
          <a:xfrm flipH="1" rot="5400000">
            <a:off x="-280461" y="2947980"/>
            <a:ext cx="1435651" cy="874537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4"/>
          <p:cNvSpPr/>
          <p:nvPr/>
        </p:nvSpPr>
        <p:spPr>
          <a:xfrm rot="5400000">
            <a:off x="-191408" y="2612028"/>
            <a:ext cx="979133" cy="595978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4"/>
          <p:cNvSpPr/>
          <p:nvPr/>
        </p:nvSpPr>
        <p:spPr>
          <a:xfrm flipH="1" rot="-5400000">
            <a:off x="-209916" y="4278659"/>
            <a:ext cx="1075013" cy="655177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4"/>
          <p:cNvSpPr/>
          <p:nvPr/>
        </p:nvSpPr>
        <p:spPr>
          <a:xfrm rot="-5400000">
            <a:off x="-145454" y="2377940"/>
            <a:ext cx="744156" cy="453249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4"/>
          <p:cNvSpPr/>
          <p:nvPr/>
        </p:nvSpPr>
        <p:spPr>
          <a:xfrm flipH="1" rot="-5400000">
            <a:off x="276080" y="3815951"/>
            <a:ext cx="743793" cy="453249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4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purple gradient">
  <p:cSld name="BLANK_2_1">
    <p:bg>
      <p:bgPr>
        <a:gradFill>
          <a:gsLst>
            <a:gs pos="0">
              <a:srgbClr val="CC3399"/>
            </a:gs>
            <a:gs pos="100000">
              <a:srgbClr val="6699FF"/>
            </a:gs>
          </a:gsLst>
          <a:lin ang="5400700" scaled="0"/>
        </a:gra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/>
          <p:nvPr/>
        </p:nvSpPr>
        <p:spPr>
          <a:xfrm flipH="1" rot="5400000">
            <a:off x="7987926" y="280753"/>
            <a:ext cx="1436700" cy="8754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5"/>
          <p:cNvSpPr/>
          <p:nvPr/>
        </p:nvSpPr>
        <p:spPr>
          <a:xfrm flipH="1" rot="5400000">
            <a:off x="7711932" y="1152020"/>
            <a:ext cx="1779900" cy="10842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5"/>
          <p:cNvSpPr/>
          <p:nvPr/>
        </p:nvSpPr>
        <p:spPr>
          <a:xfrm rot="-5400000">
            <a:off x="8367248" y="1879235"/>
            <a:ext cx="965400" cy="588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5"/>
          <p:cNvSpPr/>
          <p:nvPr/>
        </p:nvSpPr>
        <p:spPr>
          <a:xfrm rot="-5400000">
            <a:off x="7784863" y="375260"/>
            <a:ext cx="768000" cy="4680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5"/>
          <p:cNvSpPr/>
          <p:nvPr/>
        </p:nvSpPr>
        <p:spPr>
          <a:xfrm flipH="1" rot="-5400000">
            <a:off x="8520834" y="2338254"/>
            <a:ext cx="542400" cy="3303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5"/>
          <p:cNvSpPr/>
          <p:nvPr/>
        </p:nvSpPr>
        <p:spPr>
          <a:xfrm flipH="1" rot="5400000">
            <a:off x="-280517" y="2947924"/>
            <a:ext cx="1435800" cy="8745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5"/>
          <p:cNvSpPr/>
          <p:nvPr/>
        </p:nvSpPr>
        <p:spPr>
          <a:xfrm rot="5400000">
            <a:off x="-191502" y="2612001"/>
            <a:ext cx="979200" cy="59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5"/>
          <p:cNvSpPr/>
          <p:nvPr/>
        </p:nvSpPr>
        <p:spPr>
          <a:xfrm flipH="1" rot="-5400000">
            <a:off x="-209848" y="4278591"/>
            <a:ext cx="1074900" cy="6552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5"/>
          <p:cNvSpPr/>
          <p:nvPr/>
        </p:nvSpPr>
        <p:spPr>
          <a:xfrm rot="-5400000">
            <a:off x="-145501" y="2377842"/>
            <a:ext cx="7443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5"/>
          <p:cNvSpPr/>
          <p:nvPr/>
        </p:nvSpPr>
        <p:spPr>
          <a:xfrm flipH="1" rot="-5400000">
            <a:off x="276152" y="3815879"/>
            <a:ext cx="7437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5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orange gradient">
  <p:cSld name="BLANK_2_1_1">
    <p:bg>
      <p:bgPr>
        <a:gradFill>
          <a:gsLst>
            <a:gs pos="0">
              <a:srgbClr val="FF0066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"/>
          <p:cNvSpPr/>
          <p:nvPr/>
        </p:nvSpPr>
        <p:spPr>
          <a:xfrm flipH="1" rot="5400000">
            <a:off x="7987926" y="280753"/>
            <a:ext cx="1436700" cy="8754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6"/>
          <p:cNvSpPr/>
          <p:nvPr/>
        </p:nvSpPr>
        <p:spPr>
          <a:xfrm flipH="1" rot="5400000">
            <a:off x="7711932" y="1152020"/>
            <a:ext cx="1779900" cy="10842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6"/>
          <p:cNvSpPr/>
          <p:nvPr/>
        </p:nvSpPr>
        <p:spPr>
          <a:xfrm rot="-5400000">
            <a:off x="8367248" y="1879235"/>
            <a:ext cx="965400" cy="588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6"/>
          <p:cNvSpPr/>
          <p:nvPr/>
        </p:nvSpPr>
        <p:spPr>
          <a:xfrm rot="-5400000">
            <a:off x="7784863" y="375260"/>
            <a:ext cx="768000" cy="4680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6"/>
          <p:cNvSpPr/>
          <p:nvPr/>
        </p:nvSpPr>
        <p:spPr>
          <a:xfrm flipH="1" rot="-5400000">
            <a:off x="8520834" y="2338254"/>
            <a:ext cx="542400" cy="3303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6"/>
          <p:cNvSpPr/>
          <p:nvPr/>
        </p:nvSpPr>
        <p:spPr>
          <a:xfrm flipH="1" rot="5400000">
            <a:off x="-280517" y="2947924"/>
            <a:ext cx="1435800" cy="8745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6"/>
          <p:cNvSpPr/>
          <p:nvPr/>
        </p:nvSpPr>
        <p:spPr>
          <a:xfrm rot="5400000">
            <a:off x="-191502" y="2612001"/>
            <a:ext cx="979200" cy="59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6"/>
          <p:cNvSpPr/>
          <p:nvPr/>
        </p:nvSpPr>
        <p:spPr>
          <a:xfrm flipH="1" rot="-5400000">
            <a:off x="-209848" y="4278591"/>
            <a:ext cx="1074900" cy="6552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6"/>
          <p:cNvSpPr/>
          <p:nvPr/>
        </p:nvSpPr>
        <p:spPr>
          <a:xfrm rot="-5400000">
            <a:off x="-145501" y="2377842"/>
            <a:ext cx="7443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6"/>
          <p:cNvSpPr/>
          <p:nvPr/>
        </p:nvSpPr>
        <p:spPr>
          <a:xfrm flipH="1" rot="-5400000">
            <a:off x="276152" y="3815879"/>
            <a:ext cx="7437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6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big">
  <p:cSld name="BLANK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17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95" name="Google Shape;195;p17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0" name="Google Shape;200;p17"/>
          <p:cNvSpPr/>
          <p:nvPr/>
        </p:nvSpPr>
        <p:spPr>
          <a:xfrm flipH="1" rot="5400000">
            <a:off x="-479615" y="1845054"/>
            <a:ext cx="2455200" cy="14958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7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7"/>
          <p:cNvSpPr/>
          <p:nvPr/>
        </p:nvSpPr>
        <p:spPr>
          <a:xfrm flipH="1" rot="-5400000">
            <a:off x="-358955" y="3663589"/>
            <a:ext cx="1838400" cy="1120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7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7"/>
          <p:cNvSpPr/>
          <p:nvPr/>
        </p:nvSpPr>
        <p:spPr>
          <a:xfrm flipH="1" rot="-5400000">
            <a:off x="472234" y="3024661"/>
            <a:ext cx="1272000" cy="7752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7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2" name="Google Shape;212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3" name="Google Shape;2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9" name="Google Shape;21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0" name="Google Shape;22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3">
  <p:cSld name="TITLE_4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3" name="Google Shape;223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4" name="Google Shape;224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5" name="Google Shape;22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8" name="Google Shape;22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1" name="Google Shape;231;p2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2" name="Google Shape;23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5" name="Google Shape;23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9" name="Google Shape;239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0" name="Google Shape;240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" name="Google Shape;24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44" name="Google Shape;24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7" name="Google Shape;247;p2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" name="Google Shape;24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2">
  <p:cSld name="TITLE_3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4" name="Google Shape;24;p4"/>
          <p:cNvSpPr/>
          <p:nvPr/>
        </p:nvSpPr>
        <p:spPr>
          <a:xfrm flipH="1" rot="5400000">
            <a:off x="6177275" y="-42337"/>
            <a:ext cx="3688200" cy="2246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/>
          <p:nvPr/>
        </p:nvSpPr>
        <p:spPr>
          <a:xfrm flipH="1" rot="5400000">
            <a:off x="7217675" y="1270025"/>
            <a:ext cx="2394600" cy="1458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"/>
          <p:cNvSpPr/>
          <p:nvPr/>
        </p:nvSpPr>
        <p:spPr>
          <a:xfrm flipH="1" rot="-5400000">
            <a:off x="7315902" y="2802275"/>
            <a:ext cx="1027800" cy="62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/>
          <p:nvPr/>
        </p:nvSpPr>
        <p:spPr>
          <a:xfrm flipH="1" rot="-5400000">
            <a:off x="6337825" y="578875"/>
            <a:ext cx="1520100" cy="9261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1">
  <p:cSld name="TITLE_2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" name="Google Shape;31;p5"/>
          <p:cNvSpPr/>
          <p:nvPr/>
        </p:nvSpPr>
        <p:spPr>
          <a:xfrm flipH="1" rot="-5400000">
            <a:off x="-428544" y="2831032"/>
            <a:ext cx="2195100" cy="13380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 flipH="1" rot="-5400000">
            <a:off x="563748" y="2068298"/>
            <a:ext cx="1518900" cy="9255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5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ctrTitle"/>
          </p:nvPr>
        </p:nvSpPr>
        <p:spPr>
          <a:xfrm>
            <a:off x="2647900" y="1659550"/>
            <a:ext cx="3848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" type="subTitle"/>
          </p:nvPr>
        </p:nvSpPr>
        <p:spPr>
          <a:xfrm>
            <a:off x="2647975" y="2763850"/>
            <a:ext cx="384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9pPr>
          </a:lstStyle>
          <a:p/>
        </p:txBody>
      </p:sp>
      <p:sp>
        <p:nvSpPr>
          <p:cNvPr id="38" name="Google Shape;38;p6"/>
          <p:cNvSpPr/>
          <p:nvPr/>
        </p:nvSpPr>
        <p:spPr>
          <a:xfrm flipH="1" rot="5400000">
            <a:off x="6177275" y="-42338"/>
            <a:ext cx="3688200" cy="2246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6"/>
          <p:cNvSpPr/>
          <p:nvPr/>
        </p:nvSpPr>
        <p:spPr>
          <a:xfrm flipH="1" rot="5400000">
            <a:off x="-698074" y="3247200"/>
            <a:ext cx="3573900" cy="2177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/>
          <p:nvPr/>
        </p:nvSpPr>
        <p:spPr>
          <a:xfrm flipH="1" rot="-5400000">
            <a:off x="-428544" y="2831032"/>
            <a:ext cx="2195100" cy="13380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6"/>
          <p:cNvSpPr/>
          <p:nvPr/>
        </p:nvSpPr>
        <p:spPr>
          <a:xfrm flipH="1" rot="-5400000">
            <a:off x="563748" y="2068298"/>
            <a:ext cx="1518900" cy="9255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6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6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6"/>
          <p:cNvSpPr/>
          <p:nvPr/>
        </p:nvSpPr>
        <p:spPr>
          <a:xfrm flipH="1" rot="5400000">
            <a:off x="7217675" y="1270025"/>
            <a:ext cx="2394600" cy="1458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6"/>
          <p:cNvSpPr/>
          <p:nvPr/>
        </p:nvSpPr>
        <p:spPr>
          <a:xfrm flipH="1" rot="-5400000">
            <a:off x="7315902" y="2802275"/>
            <a:ext cx="1027800" cy="62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6"/>
          <p:cNvSpPr/>
          <p:nvPr/>
        </p:nvSpPr>
        <p:spPr>
          <a:xfrm flipH="1" rot="-5400000">
            <a:off x="6337825" y="578875"/>
            <a:ext cx="1520100" cy="9261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idx="1" type="body"/>
          </p:nvPr>
        </p:nvSpPr>
        <p:spPr>
          <a:xfrm>
            <a:off x="2225675" y="2161800"/>
            <a:ext cx="46926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Char char="›"/>
              <a:defRPr b="1" i="1"/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Char char="»"/>
              <a:defRPr b="1" i="1"/>
            </a:lvl9pPr>
          </a:lstStyle>
          <a:p/>
        </p:txBody>
      </p:sp>
      <p:grpSp>
        <p:nvGrpSpPr>
          <p:cNvPr id="50" name="Google Shape;50;p7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51" name="Google Shape;51;p7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7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7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7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" name="Google Shape;56;p7"/>
          <p:cNvSpPr/>
          <p:nvPr/>
        </p:nvSpPr>
        <p:spPr>
          <a:xfrm flipH="1" rot="5400000">
            <a:off x="-479615" y="1845054"/>
            <a:ext cx="2455200" cy="14958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7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7"/>
          <p:cNvSpPr/>
          <p:nvPr/>
        </p:nvSpPr>
        <p:spPr>
          <a:xfrm flipH="1" rot="-5400000">
            <a:off x="-358985" y="3663619"/>
            <a:ext cx="1838515" cy="1120555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7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7"/>
          <p:cNvSpPr/>
          <p:nvPr/>
        </p:nvSpPr>
        <p:spPr>
          <a:xfrm flipH="1" rot="-5400000">
            <a:off x="472234" y="3024661"/>
            <a:ext cx="1272000" cy="7752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" type="body"/>
          </p:nvPr>
        </p:nvSpPr>
        <p:spPr>
          <a:xfrm>
            <a:off x="1067088" y="1650548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›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9pPr>
          </a:lstStyle>
          <a:p/>
        </p:txBody>
      </p:sp>
      <p:grpSp>
        <p:nvGrpSpPr>
          <p:cNvPr id="65" name="Google Shape;65;p8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66" name="Google Shape;66;p8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8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8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" name="Google Shape;71;p8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72" name="Google Shape;72;p8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" name="Google Shape;77;p8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" name="Google Shape;80;p9"/>
          <p:cNvSpPr txBox="1"/>
          <p:nvPr>
            <p:ph idx="1" type="body"/>
          </p:nvPr>
        </p:nvSpPr>
        <p:spPr>
          <a:xfrm>
            <a:off x="1067100" y="1706950"/>
            <a:ext cx="2977800" cy="3218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›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9pPr>
          </a:lstStyle>
          <a:p/>
        </p:txBody>
      </p:sp>
      <p:sp>
        <p:nvSpPr>
          <p:cNvPr id="81" name="Google Shape;81;p9"/>
          <p:cNvSpPr txBox="1"/>
          <p:nvPr>
            <p:ph idx="2" type="body"/>
          </p:nvPr>
        </p:nvSpPr>
        <p:spPr>
          <a:xfrm>
            <a:off x="4224149" y="1706950"/>
            <a:ext cx="2977800" cy="3218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›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9pPr>
          </a:lstStyle>
          <a:p/>
        </p:txBody>
      </p:sp>
      <p:grpSp>
        <p:nvGrpSpPr>
          <p:cNvPr id="82" name="Google Shape;82;p9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83" name="Google Shape;83;p9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9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9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9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9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" name="Google Shape;88;p9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89" name="Google Shape;89;p9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9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9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9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9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4" name="Google Shape;94;p9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7" name="Google Shape;97;p10"/>
          <p:cNvSpPr txBox="1"/>
          <p:nvPr>
            <p:ph idx="1" type="body"/>
          </p:nvPr>
        </p:nvSpPr>
        <p:spPr>
          <a:xfrm>
            <a:off x="1067100" y="1676800"/>
            <a:ext cx="2024100" cy="324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/>
        </p:txBody>
      </p:sp>
      <p:sp>
        <p:nvSpPr>
          <p:cNvPr id="98" name="Google Shape;98;p10"/>
          <p:cNvSpPr txBox="1"/>
          <p:nvPr>
            <p:ph idx="2" type="body"/>
          </p:nvPr>
        </p:nvSpPr>
        <p:spPr>
          <a:xfrm>
            <a:off x="3194801" y="1676800"/>
            <a:ext cx="2024100" cy="324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/>
        </p:txBody>
      </p:sp>
      <p:sp>
        <p:nvSpPr>
          <p:cNvPr id="99" name="Google Shape;99;p10"/>
          <p:cNvSpPr txBox="1"/>
          <p:nvPr>
            <p:ph idx="3" type="body"/>
          </p:nvPr>
        </p:nvSpPr>
        <p:spPr>
          <a:xfrm>
            <a:off x="5322501" y="1676800"/>
            <a:ext cx="2024100" cy="324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/>
        </p:txBody>
      </p:sp>
      <p:grpSp>
        <p:nvGrpSpPr>
          <p:cNvPr id="100" name="Google Shape;100;p10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01" name="Google Shape;101;p10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0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0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" name="Google Shape;106;p10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07" name="Google Shape;107;p10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0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0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112;p10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041F3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7088" y="1650548"/>
            <a:ext cx="59721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»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9" name="Google Shape;20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://drive.google.com/file/d/1YnmLHobsRzwnZhGNggYMeFJ1uTFs-RCJ/view" TargetMode="External"/><Relationship Id="rId4" Type="http://schemas.openxmlformats.org/officeDocument/2006/relationships/image" Target="../media/image8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/>
          <p:nvPr>
            <p:ph type="ctrTitle"/>
          </p:nvPr>
        </p:nvSpPr>
        <p:spPr>
          <a:xfrm>
            <a:off x="0" y="0"/>
            <a:ext cx="7704000" cy="224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The Perfect Partner</a:t>
            </a:r>
            <a:r>
              <a:rPr lang="en" sz="6000"/>
              <a:t>: </a:t>
            </a:r>
            <a:r>
              <a:rPr lang="en" sz="6000"/>
              <a:t>Codenames</a:t>
            </a:r>
            <a:r>
              <a:rPr lang="en" sz="6000"/>
              <a:t> AI </a:t>
            </a:r>
            <a:r>
              <a:rPr lang="en" sz="6000"/>
              <a:t>Bot</a:t>
            </a:r>
            <a:endParaRPr sz="6000"/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7963"/>
            <a:ext cx="3055525" cy="305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8278" y="2290410"/>
            <a:ext cx="5006825" cy="265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7700" y="637737"/>
            <a:ext cx="4140127" cy="3868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1"/>
          <p:cNvSpPr txBox="1"/>
          <p:nvPr>
            <p:ph idx="4294967295" type="ctrTitle"/>
          </p:nvPr>
        </p:nvSpPr>
        <p:spPr>
          <a:xfrm>
            <a:off x="2102400" y="181450"/>
            <a:ext cx="3691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HELLO!</a:t>
            </a:r>
            <a:endParaRPr sz="6000"/>
          </a:p>
        </p:txBody>
      </p:sp>
      <p:sp>
        <p:nvSpPr>
          <p:cNvPr id="314" name="Google Shape;314;p41"/>
          <p:cNvSpPr txBox="1"/>
          <p:nvPr>
            <p:ph idx="4294967295" type="subTitle"/>
          </p:nvPr>
        </p:nvSpPr>
        <p:spPr>
          <a:xfrm>
            <a:off x="2102400" y="1152475"/>
            <a:ext cx="4939200" cy="10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CCFF"/>
                </a:solidFill>
              </a:rPr>
              <a:t>I am Cody the Codegiver</a:t>
            </a:r>
            <a:endParaRPr b="1">
              <a:solidFill>
                <a:srgbClr val="33CC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 am here because Patrick needs a partner.</a:t>
            </a:r>
            <a:endParaRPr b="1" sz="1800"/>
          </a:p>
        </p:txBody>
      </p:sp>
      <p:pic>
        <p:nvPicPr>
          <p:cNvPr id="315" name="Google Shape;31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3324" y="2158075"/>
            <a:ext cx="2929349" cy="273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2"/>
          <p:cNvSpPr txBox="1"/>
          <p:nvPr>
            <p:ph type="ctrTitle"/>
          </p:nvPr>
        </p:nvSpPr>
        <p:spPr>
          <a:xfrm>
            <a:off x="2647900" y="1811950"/>
            <a:ext cx="3848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Bot Logic as </a:t>
            </a:r>
            <a:r>
              <a:rPr lang="en">
                <a:solidFill>
                  <a:srgbClr val="FFCC00"/>
                </a:solidFill>
              </a:rPr>
              <a:t>Cluegiver</a:t>
            </a:r>
            <a:endParaRPr>
              <a:solidFill>
                <a:srgbClr val="FFCC00"/>
              </a:solidFill>
            </a:endParaRPr>
          </a:p>
        </p:txBody>
      </p:sp>
      <p:sp>
        <p:nvSpPr>
          <p:cNvPr id="321" name="Google Shape;321;p42"/>
          <p:cNvSpPr txBox="1"/>
          <p:nvPr>
            <p:ph idx="1" type="subTitle"/>
          </p:nvPr>
        </p:nvSpPr>
        <p:spPr>
          <a:xfrm>
            <a:off x="2647950" y="2903725"/>
            <a:ext cx="384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(Using Gensim Word2Vec)</a:t>
            </a:r>
            <a:endParaRPr/>
          </a:p>
        </p:txBody>
      </p:sp>
      <p:pic>
        <p:nvPicPr>
          <p:cNvPr id="322" name="Google Shape;32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3864" y="3575875"/>
            <a:ext cx="1956173" cy="110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3"/>
          <p:cNvSpPr txBox="1"/>
          <p:nvPr>
            <p:ph type="title"/>
          </p:nvPr>
        </p:nvSpPr>
        <p:spPr>
          <a:xfrm>
            <a:off x="0" y="0"/>
            <a:ext cx="5972100" cy="6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41F30"/>
                </a:solidFill>
              </a:rPr>
              <a:t>Gensim Word2Vec </a:t>
            </a:r>
            <a:r>
              <a:rPr lang="en">
                <a:solidFill>
                  <a:srgbClr val="041F30"/>
                </a:solidFill>
              </a:rPr>
              <a:t>Model</a:t>
            </a:r>
            <a:endParaRPr>
              <a:solidFill>
                <a:srgbClr val="041F30"/>
              </a:solidFill>
            </a:endParaRPr>
          </a:p>
        </p:txBody>
      </p:sp>
      <p:pic>
        <p:nvPicPr>
          <p:cNvPr id="328" name="Google Shape;32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400" y="543600"/>
            <a:ext cx="7364549" cy="459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4"/>
          <p:cNvSpPr txBox="1"/>
          <p:nvPr>
            <p:ph type="title"/>
          </p:nvPr>
        </p:nvSpPr>
        <p:spPr>
          <a:xfrm>
            <a:off x="0" y="0"/>
            <a:ext cx="6149700" cy="10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 Cody’s Logic as Cluegiver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34" name="Google Shape;3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6275"/>
            <a:ext cx="8839203" cy="2801466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4"/>
          <p:cNvSpPr txBox="1"/>
          <p:nvPr/>
        </p:nvSpPr>
        <p:spPr>
          <a:xfrm>
            <a:off x="152400" y="909175"/>
            <a:ext cx="7160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CC00"/>
                </a:solidFill>
                <a:latin typeface="Hind Medium"/>
                <a:ea typeface="Hind Medium"/>
                <a:cs typeface="Hind Medium"/>
                <a:sym typeface="Hind Medium"/>
              </a:rPr>
              <a:t>Look at all word combinations of his words</a:t>
            </a:r>
            <a:endParaRPr sz="2400">
              <a:solidFill>
                <a:srgbClr val="FFCC00"/>
              </a:solidFill>
              <a:latin typeface="Hind Medium"/>
              <a:ea typeface="Hind Medium"/>
              <a:cs typeface="Hind Medium"/>
              <a:sym typeface="Hind Medium"/>
            </a:endParaRPr>
          </a:p>
        </p:txBody>
      </p:sp>
      <p:sp>
        <p:nvSpPr>
          <p:cNvPr id="336" name="Google Shape;336;p44"/>
          <p:cNvSpPr txBox="1"/>
          <p:nvPr/>
        </p:nvSpPr>
        <p:spPr>
          <a:xfrm>
            <a:off x="-150" y="4450200"/>
            <a:ext cx="91440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CC00"/>
                </a:solidFill>
                <a:latin typeface="Hind"/>
                <a:ea typeface="Hind"/>
                <a:cs typeface="Hind"/>
                <a:sym typeface="Hind"/>
              </a:rPr>
              <a:t>2</a:t>
            </a:r>
            <a:r>
              <a:rPr baseline="30000" lang="en" sz="3600">
                <a:solidFill>
                  <a:srgbClr val="FFCC00"/>
                </a:solidFill>
                <a:latin typeface="Hind"/>
                <a:ea typeface="Hind"/>
                <a:cs typeface="Hind"/>
                <a:sym typeface="Hind"/>
              </a:rPr>
              <a:t>8</a:t>
            </a:r>
            <a:r>
              <a:rPr lang="en" sz="3600">
                <a:solidFill>
                  <a:srgbClr val="FFCC00"/>
                </a:solidFill>
                <a:latin typeface="Hind"/>
                <a:ea typeface="Hind"/>
                <a:cs typeface="Hind"/>
                <a:sym typeface="Hind"/>
              </a:rPr>
              <a:t> = 256 combinations!</a:t>
            </a:r>
            <a:endParaRPr sz="3600">
              <a:solidFill>
                <a:srgbClr val="FFCC00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37" name="Google Shape;337;p44"/>
          <p:cNvSpPr txBox="1"/>
          <p:nvPr/>
        </p:nvSpPr>
        <p:spPr>
          <a:xfrm>
            <a:off x="145350" y="1531875"/>
            <a:ext cx="8855700" cy="28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38" name="Google Shape;338;p44"/>
          <p:cNvSpPr/>
          <p:nvPr/>
        </p:nvSpPr>
        <p:spPr>
          <a:xfrm>
            <a:off x="152400" y="1531875"/>
            <a:ext cx="8839200" cy="2801400"/>
          </a:xfrm>
          <a:prstGeom prst="rect">
            <a:avLst/>
          </a:prstGeom>
          <a:solidFill>
            <a:srgbClr val="CC0000">
              <a:alpha val="265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5"/>
          <p:cNvSpPr txBox="1"/>
          <p:nvPr>
            <p:ph type="title"/>
          </p:nvPr>
        </p:nvSpPr>
        <p:spPr>
          <a:xfrm>
            <a:off x="0" y="0"/>
            <a:ext cx="6149700" cy="10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 Cody’s Logic as Cluegiver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44" name="Google Shape;34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6275"/>
            <a:ext cx="8839203" cy="2801466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5"/>
          <p:cNvSpPr txBox="1"/>
          <p:nvPr/>
        </p:nvSpPr>
        <p:spPr>
          <a:xfrm>
            <a:off x="152400" y="909175"/>
            <a:ext cx="65340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CC00"/>
                </a:solidFill>
                <a:latin typeface="Hind Medium"/>
                <a:ea typeface="Hind Medium"/>
                <a:cs typeface="Hind Medium"/>
                <a:sym typeface="Hind Medium"/>
              </a:rPr>
              <a:t>Highest 1 word similarity score: </a:t>
            </a:r>
            <a:r>
              <a:rPr lang="en" sz="2400">
                <a:solidFill>
                  <a:srgbClr val="FF6600"/>
                </a:solidFill>
                <a:latin typeface="Hind SemiBold"/>
                <a:ea typeface="Hind SemiBold"/>
                <a:cs typeface="Hind SemiBold"/>
                <a:sym typeface="Hind SemiBold"/>
              </a:rPr>
              <a:t>ballpark (0.68)</a:t>
            </a:r>
            <a:endParaRPr sz="2400">
              <a:solidFill>
                <a:srgbClr val="FF6600"/>
              </a:solidFill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346" name="Google Shape;346;p45"/>
          <p:cNvSpPr/>
          <p:nvPr/>
        </p:nvSpPr>
        <p:spPr>
          <a:xfrm>
            <a:off x="6787175" y="2921700"/>
            <a:ext cx="2204400" cy="1406100"/>
          </a:xfrm>
          <a:prstGeom prst="rect">
            <a:avLst/>
          </a:prstGeom>
          <a:noFill/>
          <a:ln cap="flat" cmpd="sng" w="76200">
            <a:solidFill>
              <a:srgbClr val="FF6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5"/>
          <p:cNvSpPr txBox="1"/>
          <p:nvPr/>
        </p:nvSpPr>
        <p:spPr>
          <a:xfrm>
            <a:off x="2324550" y="4450200"/>
            <a:ext cx="44949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CC00"/>
                </a:solidFill>
                <a:latin typeface="Hind"/>
                <a:ea typeface="Hind"/>
                <a:cs typeface="Hind"/>
                <a:sym typeface="Hind"/>
              </a:rPr>
              <a:t>Cody’s Clue: Ballpark 1</a:t>
            </a:r>
            <a:endParaRPr sz="3600">
              <a:solidFill>
                <a:srgbClr val="FFCC00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6"/>
          <p:cNvSpPr txBox="1"/>
          <p:nvPr>
            <p:ph type="title"/>
          </p:nvPr>
        </p:nvSpPr>
        <p:spPr>
          <a:xfrm>
            <a:off x="0" y="0"/>
            <a:ext cx="6149700" cy="10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 Cody’s Logic as Cluegiver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53" name="Google Shape;35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6275"/>
            <a:ext cx="8839203" cy="2801466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46"/>
          <p:cNvSpPr txBox="1"/>
          <p:nvPr/>
        </p:nvSpPr>
        <p:spPr>
          <a:xfrm>
            <a:off x="152400" y="909175"/>
            <a:ext cx="65340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CC00"/>
                </a:solidFill>
                <a:latin typeface="Hind Medium"/>
                <a:ea typeface="Hind Medium"/>
                <a:cs typeface="Hind Medium"/>
                <a:sym typeface="Hind Medium"/>
              </a:rPr>
              <a:t>Highest 2 word similarity score: </a:t>
            </a:r>
            <a:r>
              <a:rPr lang="en" sz="2400">
                <a:solidFill>
                  <a:srgbClr val="FF6600"/>
                </a:solidFill>
                <a:latin typeface="Hind SemiBold"/>
                <a:ea typeface="Hind SemiBold"/>
                <a:cs typeface="Hind SemiBold"/>
                <a:sym typeface="Hind SemiBold"/>
              </a:rPr>
              <a:t>brilliance</a:t>
            </a:r>
            <a:r>
              <a:rPr lang="en" sz="2400">
                <a:solidFill>
                  <a:srgbClr val="FF6600"/>
                </a:solidFill>
                <a:latin typeface="Hind SemiBold"/>
                <a:ea typeface="Hind SemiBold"/>
                <a:cs typeface="Hind SemiBold"/>
                <a:sym typeface="Hind SemiBold"/>
              </a:rPr>
              <a:t> (0.54)</a:t>
            </a:r>
            <a:endParaRPr sz="2400">
              <a:solidFill>
                <a:srgbClr val="FF6600"/>
              </a:solidFill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355" name="Google Shape;355;p46"/>
          <p:cNvSpPr/>
          <p:nvPr/>
        </p:nvSpPr>
        <p:spPr>
          <a:xfrm>
            <a:off x="6787200" y="1526275"/>
            <a:ext cx="2204400" cy="1406100"/>
          </a:xfrm>
          <a:prstGeom prst="rect">
            <a:avLst/>
          </a:prstGeom>
          <a:noFill/>
          <a:ln cap="flat" cmpd="sng" w="76200">
            <a:solidFill>
              <a:srgbClr val="FF6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46"/>
          <p:cNvSpPr/>
          <p:nvPr/>
        </p:nvSpPr>
        <p:spPr>
          <a:xfrm>
            <a:off x="4582800" y="1526275"/>
            <a:ext cx="2204400" cy="1406100"/>
          </a:xfrm>
          <a:prstGeom prst="rect">
            <a:avLst/>
          </a:prstGeom>
          <a:noFill/>
          <a:ln cap="flat" cmpd="sng" w="76200">
            <a:solidFill>
              <a:srgbClr val="FF6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46"/>
          <p:cNvSpPr txBox="1"/>
          <p:nvPr/>
        </p:nvSpPr>
        <p:spPr>
          <a:xfrm>
            <a:off x="-150" y="4450200"/>
            <a:ext cx="91440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CC00"/>
                </a:solidFill>
                <a:latin typeface="Hind"/>
                <a:ea typeface="Hind"/>
                <a:cs typeface="Hind"/>
                <a:sym typeface="Hind"/>
              </a:rPr>
              <a:t>Cody’s Clue: Brilliance 2</a:t>
            </a:r>
            <a:endParaRPr sz="3600">
              <a:solidFill>
                <a:srgbClr val="FFCC00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7"/>
          <p:cNvSpPr txBox="1"/>
          <p:nvPr>
            <p:ph type="title"/>
          </p:nvPr>
        </p:nvSpPr>
        <p:spPr>
          <a:xfrm>
            <a:off x="0" y="0"/>
            <a:ext cx="6149700" cy="10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 Cody’s Logic as Cluegiver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63" name="Google Shape;36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6275"/>
            <a:ext cx="8839203" cy="2801466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7"/>
          <p:cNvSpPr txBox="1"/>
          <p:nvPr/>
        </p:nvSpPr>
        <p:spPr>
          <a:xfrm>
            <a:off x="152400" y="909175"/>
            <a:ext cx="65340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CC00"/>
                </a:solidFill>
                <a:latin typeface="Hind Medium"/>
                <a:ea typeface="Hind Medium"/>
                <a:cs typeface="Hind Medium"/>
                <a:sym typeface="Hind Medium"/>
              </a:rPr>
              <a:t>Highest 3 word similarity score: </a:t>
            </a:r>
            <a:r>
              <a:rPr lang="en" sz="2400">
                <a:solidFill>
                  <a:srgbClr val="FF6600"/>
                </a:solidFill>
                <a:latin typeface="Hind SemiBold"/>
                <a:ea typeface="Hind SemiBold"/>
                <a:cs typeface="Hind SemiBold"/>
                <a:sym typeface="Hind SemiBold"/>
              </a:rPr>
              <a:t>arena (0.49)</a:t>
            </a:r>
            <a:endParaRPr sz="2400">
              <a:solidFill>
                <a:srgbClr val="FF6600"/>
              </a:solidFill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365" name="Google Shape;365;p47"/>
          <p:cNvSpPr/>
          <p:nvPr/>
        </p:nvSpPr>
        <p:spPr>
          <a:xfrm>
            <a:off x="6787175" y="2921700"/>
            <a:ext cx="2204400" cy="1406100"/>
          </a:xfrm>
          <a:prstGeom prst="rect">
            <a:avLst/>
          </a:prstGeom>
          <a:noFill/>
          <a:ln cap="flat" cmpd="sng" w="76200">
            <a:solidFill>
              <a:srgbClr val="FF6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7"/>
          <p:cNvSpPr/>
          <p:nvPr/>
        </p:nvSpPr>
        <p:spPr>
          <a:xfrm>
            <a:off x="2366350" y="2921700"/>
            <a:ext cx="2204400" cy="1406100"/>
          </a:xfrm>
          <a:prstGeom prst="rect">
            <a:avLst/>
          </a:prstGeom>
          <a:noFill/>
          <a:ln cap="flat" cmpd="sng" w="76200">
            <a:solidFill>
              <a:srgbClr val="FF6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7"/>
          <p:cNvSpPr/>
          <p:nvPr/>
        </p:nvSpPr>
        <p:spPr>
          <a:xfrm>
            <a:off x="6787175" y="1526275"/>
            <a:ext cx="2204400" cy="1406100"/>
          </a:xfrm>
          <a:prstGeom prst="rect">
            <a:avLst/>
          </a:prstGeom>
          <a:noFill/>
          <a:ln cap="flat" cmpd="sng" w="76200">
            <a:solidFill>
              <a:srgbClr val="FF6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47"/>
          <p:cNvSpPr txBox="1"/>
          <p:nvPr/>
        </p:nvSpPr>
        <p:spPr>
          <a:xfrm>
            <a:off x="-150" y="4450200"/>
            <a:ext cx="91440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CC00"/>
                </a:solidFill>
                <a:latin typeface="Hind"/>
                <a:ea typeface="Hind"/>
                <a:cs typeface="Hind"/>
                <a:sym typeface="Hind"/>
              </a:rPr>
              <a:t>Cody’s Clue: Arena 3</a:t>
            </a:r>
            <a:endParaRPr sz="3600">
              <a:solidFill>
                <a:srgbClr val="FFCC00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8"/>
          <p:cNvSpPr txBox="1"/>
          <p:nvPr>
            <p:ph type="title"/>
          </p:nvPr>
        </p:nvSpPr>
        <p:spPr>
          <a:xfrm>
            <a:off x="0" y="0"/>
            <a:ext cx="6149700" cy="10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 Cody’s Logic as Cluegiver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CC00"/>
                </a:solidFill>
              </a:rPr>
              <a:t>Similarity Loss with each additional word</a:t>
            </a:r>
            <a:endParaRPr sz="1800"/>
          </a:p>
        </p:txBody>
      </p:sp>
      <p:pic>
        <p:nvPicPr>
          <p:cNvPr id="374" name="Google Shape;374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950" y="1109800"/>
            <a:ext cx="6132083" cy="40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1"/>
          <p:cNvSpPr txBox="1"/>
          <p:nvPr>
            <p:ph type="ctrTitle"/>
          </p:nvPr>
        </p:nvSpPr>
        <p:spPr>
          <a:xfrm>
            <a:off x="2647900" y="1811950"/>
            <a:ext cx="3848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Codenames Instruction Manual</a:t>
            </a:r>
            <a:endParaRPr>
              <a:solidFill>
                <a:srgbClr val="FFCC00"/>
              </a:solidFill>
            </a:endParaRPr>
          </a:p>
        </p:txBody>
      </p:sp>
      <p:sp>
        <p:nvSpPr>
          <p:cNvPr id="263" name="Google Shape;263;p31"/>
          <p:cNvSpPr txBox="1"/>
          <p:nvPr>
            <p:ph idx="1" type="subTitle"/>
          </p:nvPr>
        </p:nvSpPr>
        <p:spPr>
          <a:xfrm>
            <a:off x="2647975" y="2916250"/>
            <a:ext cx="384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(Suggested Players: 4+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9"/>
          <p:cNvSpPr txBox="1"/>
          <p:nvPr>
            <p:ph type="title"/>
          </p:nvPr>
        </p:nvSpPr>
        <p:spPr>
          <a:xfrm>
            <a:off x="0" y="0"/>
            <a:ext cx="6149700" cy="10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 Cody’s Logic as Cluegiver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CC00"/>
                </a:solidFill>
              </a:rPr>
              <a:t>Similarity Loss with each additional word</a:t>
            </a:r>
            <a:endParaRPr sz="1800"/>
          </a:p>
        </p:txBody>
      </p:sp>
      <p:pic>
        <p:nvPicPr>
          <p:cNvPr id="380" name="Google Shape;380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950" y="1109800"/>
            <a:ext cx="6132083" cy="4033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1" name="Google Shape;381;p49"/>
          <p:cNvCxnSpPr/>
          <p:nvPr/>
        </p:nvCxnSpPr>
        <p:spPr>
          <a:xfrm>
            <a:off x="4029700" y="2477900"/>
            <a:ext cx="599400" cy="686400"/>
          </a:xfrm>
          <a:prstGeom prst="straightConnector1">
            <a:avLst/>
          </a:prstGeom>
          <a:noFill/>
          <a:ln cap="flat" cmpd="sng" w="38100">
            <a:solidFill>
              <a:srgbClr val="FF66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5950" y="1109800"/>
            <a:ext cx="6132083" cy="4033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50"/>
          <p:cNvSpPr txBox="1"/>
          <p:nvPr>
            <p:ph type="title"/>
          </p:nvPr>
        </p:nvSpPr>
        <p:spPr>
          <a:xfrm>
            <a:off x="0" y="0"/>
            <a:ext cx="6149700" cy="10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AI Cody’s Logic as Cluegiver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CC00"/>
                </a:solidFill>
              </a:rPr>
              <a:t>Similarity Loss with each additional word</a:t>
            </a:r>
            <a:endParaRPr sz="1800"/>
          </a:p>
        </p:txBody>
      </p:sp>
      <p:sp>
        <p:nvSpPr>
          <p:cNvPr id="388" name="Google Shape;388;p50"/>
          <p:cNvSpPr/>
          <p:nvPr/>
        </p:nvSpPr>
        <p:spPr>
          <a:xfrm>
            <a:off x="3858550" y="4204900"/>
            <a:ext cx="339600" cy="3057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50"/>
          <p:cNvSpPr txBox="1"/>
          <p:nvPr/>
        </p:nvSpPr>
        <p:spPr>
          <a:xfrm>
            <a:off x="4868175" y="3383000"/>
            <a:ext cx="1597200" cy="10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6600"/>
                </a:solidFill>
                <a:latin typeface="Hind"/>
                <a:ea typeface="Hind"/>
                <a:cs typeface="Hind"/>
                <a:sym typeface="Hind"/>
              </a:rPr>
              <a:t>Stay at 3 words!</a:t>
            </a:r>
            <a:endParaRPr b="1" sz="2400">
              <a:solidFill>
                <a:srgbClr val="FF6600"/>
              </a:solidFill>
              <a:latin typeface="Hind"/>
              <a:ea typeface="Hind"/>
              <a:cs typeface="Hind"/>
              <a:sym typeface="Hind"/>
            </a:endParaRPr>
          </a:p>
        </p:txBody>
      </p:sp>
      <p:cxnSp>
        <p:nvCxnSpPr>
          <p:cNvPr id="390" name="Google Shape;390;p50"/>
          <p:cNvCxnSpPr>
            <a:stCxn id="389" idx="1"/>
          </p:cNvCxnSpPr>
          <p:nvPr/>
        </p:nvCxnSpPr>
        <p:spPr>
          <a:xfrm flipH="1">
            <a:off x="4179975" y="3911750"/>
            <a:ext cx="688200" cy="305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1" name="Google Shape;391;p50"/>
          <p:cNvCxnSpPr/>
          <p:nvPr/>
        </p:nvCxnSpPr>
        <p:spPr>
          <a:xfrm>
            <a:off x="4014400" y="1109800"/>
            <a:ext cx="27900" cy="309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p50"/>
          <p:cNvCxnSpPr/>
          <p:nvPr/>
        </p:nvCxnSpPr>
        <p:spPr>
          <a:xfrm>
            <a:off x="4029700" y="2477900"/>
            <a:ext cx="599400" cy="686400"/>
          </a:xfrm>
          <a:prstGeom prst="straightConnector1">
            <a:avLst/>
          </a:prstGeom>
          <a:noFill/>
          <a:ln cap="flat" cmpd="sng" w="38100">
            <a:solidFill>
              <a:srgbClr val="FF66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1"/>
          <p:cNvSpPr txBox="1"/>
          <p:nvPr>
            <p:ph type="ctrTitle"/>
          </p:nvPr>
        </p:nvSpPr>
        <p:spPr>
          <a:xfrm>
            <a:off x="2647900" y="1811950"/>
            <a:ext cx="3848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Learning with </a:t>
            </a:r>
            <a:r>
              <a:rPr lang="en">
                <a:solidFill>
                  <a:srgbClr val="FFCC00"/>
                </a:solidFill>
              </a:rPr>
              <a:t>personalized</a:t>
            </a:r>
            <a:r>
              <a:rPr lang="en"/>
              <a:t> word embeddings</a:t>
            </a:r>
            <a:endParaRPr/>
          </a:p>
        </p:txBody>
      </p:sp>
      <p:sp>
        <p:nvSpPr>
          <p:cNvPr id="398" name="Google Shape;398;p51"/>
          <p:cNvSpPr txBox="1"/>
          <p:nvPr>
            <p:ph idx="1" type="subTitle"/>
          </p:nvPr>
        </p:nvSpPr>
        <p:spPr>
          <a:xfrm>
            <a:off x="2493000" y="2916250"/>
            <a:ext cx="41580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(With personal Facebook message data)</a:t>
            </a:r>
            <a:endParaRPr/>
          </a:p>
        </p:txBody>
      </p:sp>
      <p:pic>
        <p:nvPicPr>
          <p:cNvPr id="399" name="Google Shape;39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0962" y="3622502"/>
            <a:ext cx="1061984" cy="107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2"/>
          <p:cNvSpPr txBox="1"/>
          <p:nvPr>
            <p:ph type="title"/>
          </p:nvPr>
        </p:nvSpPr>
        <p:spPr>
          <a:xfrm>
            <a:off x="0" y="0"/>
            <a:ext cx="8173800" cy="7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</a:t>
            </a:r>
            <a:r>
              <a:rPr lang="en"/>
              <a:t> Personal Facebook Message Data</a:t>
            </a:r>
            <a:endParaRPr/>
          </a:p>
        </p:txBody>
      </p:sp>
      <p:sp>
        <p:nvSpPr>
          <p:cNvPr id="405" name="Google Shape;405;p52"/>
          <p:cNvSpPr txBox="1"/>
          <p:nvPr>
            <p:ph idx="1" type="body"/>
          </p:nvPr>
        </p:nvSpPr>
        <p:spPr>
          <a:xfrm>
            <a:off x="0" y="580900"/>
            <a:ext cx="9144000" cy="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›"/>
            </a:pPr>
            <a:r>
              <a:rPr b="1" lang="en" sz="1800">
                <a:solidFill>
                  <a:srgbClr val="FFFFFF"/>
                </a:solidFill>
              </a:rPr>
              <a:t>Trained Word2Vec model on my Facebook Messages</a:t>
            </a:r>
            <a:endParaRPr b="1"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FFCC00"/>
              </a:solidFill>
            </a:endParaRPr>
          </a:p>
        </p:txBody>
      </p:sp>
      <p:sp>
        <p:nvSpPr>
          <p:cNvPr id="406" name="Google Shape;406;p52"/>
          <p:cNvSpPr txBox="1"/>
          <p:nvPr/>
        </p:nvSpPr>
        <p:spPr>
          <a:xfrm>
            <a:off x="1647325" y="2088325"/>
            <a:ext cx="2243700" cy="28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Pre-trained </a:t>
            </a:r>
            <a:r>
              <a:rPr b="1" lang="en" sz="2400">
                <a:solidFill>
                  <a:srgbClr val="FF6600"/>
                </a:solidFill>
                <a:latin typeface="Hind"/>
                <a:ea typeface="Hind"/>
                <a:cs typeface="Hind"/>
                <a:sym typeface="Hind"/>
              </a:rPr>
              <a:t>Google News</a:t>
            </a:r>
            <a:r>
              <a:rPr lang="en" sz="24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:</a:t>
            </a:r>
            <a:endParaRPr sz="24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Play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Match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Opener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Tournament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League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</p:txBody>
      </p:sp>
      <p:sp>
        <p:nvSpPr>
          <p:cNvPr id="407" name="Google Shape;407;p52"/>
          <p:cNvSpPr txBox="1"/>
          <p:nvPr/>
        </p:nvSpPr>
        <p:spPr>
          <a:xfrm>
            <a:off x="0" y="1162525"/>
            <a:ext cx="61722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CC00"/>
                </a:solidFill>
                <a:latin typeface="Hind SemiBold"/>
                <a:ea typeface="Hind SemiBold"/>
                <a:cs typeface="Hind SemiBold"/>
                <a:sym typeface="Hind SemiBold"/>
              </a:rPr>
              <a:t>Top 5 words relating to the word “Game”:</a:t>
            </a:r>
            <a:endParaRPr sz="2400">
              <a:solidFill>
                <a:srgbClr val="FFCC00"/>
              </a:solidFill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408" name="Google Shape;408;p52"/>
          <p:cNvSpPr txBox="1"/>
          <p:nvPr/>
        </p:nvSpPr>
        <p:spPr>
          <a:xfrm>
            <a:off x="4594175" y="2088325"/>
            <a:ext cx="3156300" cy="28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Trained on </a:t>
            </a:r>
            <a:r>
              <a:rPr lang="en" sz="24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my </a:t>
            </a:r>
            <a:r>
              <a:rPr b="1" lang="en" sz="2400">
                <a:solidFill>
                  <a:srgbClr val="FF6600"/>
                </a:solidFill>
                <a:latin typeface="Hind"/>
                <a:ea typeface="Hind"/>
                <a:cs typeface="Hind"/>
                <a:sym typeface="Hind"/>
              </a:rPr>
              <a:t>Facebook</a:t>
            </a:r>
            <a:r>
              <a:rPr lang="en" sz="24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:</a:t>
            </a:r>
            <a:endParaRPr sz="24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Playoff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Giants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Season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NBA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Football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3"/>
          <p:cNvSpPr txBox="1"/>
          <p:nvPr>
            <p:ph type="title"/>
          </p:nvPr>
        </p:nvSpPr>
        <p:spPr>
          <a:xfrm>
            <a:off x="0" y="0"/>
            <a:ext cx="8173800" cy="7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Personal Facebook Message Data</a:t>
            </a:r>
            <a:endParaRPr/>
          </a:p>
        </p:txBody>
      </p:sp>
      <p:sp>
        <p:nvSpPr>
          <p:cNvPr id="414" name="Google Shape;414;p53"/>
          <p:cNvSpPr txBox="1"/>
          <p:nvPr>
            <p:ph idx="1" type="body"/>
          </p:nvPr>
        </p:nvSpPr>
        <p:spPr>
          <a:xfrm>
            <a:off x="0" y="580900"/>
            <a:ext cx="9144000" cy="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›"/>
            </a:pPr>
            <a:r>
              <a:rPr b="1" lang="en" sz="1800">
                <a:solidFill>
                  <a:srgbClr val="FFFFFF"/>
                </a:solidFill>
              </a:rPr>
              <a:t>Trained Word2Vec model on my Facebook Messages</a:t>
            </a:r>
            <a:endParaRPr b="1"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415" name="Google Shape;415;p53"/>
          <p:cNvSpPr txBox="1"/>
          <p:nvPr/>
        </p:nvSpPr>
        <p:spPr>
          <a:xfrm>
            <a:off x="838500" y="2088325"/>
            <a:ext cx="2014800" cy="28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rPr>
              <a:t>Google News</a:t>
            </a:r>
            <a:r>
              <a:rPr lang="en" sz="22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:</a:t>
            </a:r>
            <a:endParaRPr sz="22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Play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Match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Opener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Tournament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League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</p:txBody>
      </p:sp>
      <p:sp>
        <p:nvSpPr>
          <p:cNvPr id="416" name="Google Shape;416;p53"/>
          <p:cNvSpPr txBox="1"/>
          <p:nvPr/>
        </p:nvSpPr>
        <p:spPr>
          <a:xfrm>
            <a:off x="0" y="1162525"/>
            <a:ext cx="61722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CC00"/>
                </a:solidFill>
                <a:latin typeface="Hind SemiBold"/>
                <a:ea typeface="Hind SemiBold"/>
                <a:cs typeface="Hind SemiBold"/>
                <a:sym typeface="Hind SemiBold"/>
              </a:rPr>
              <a:t>Top 5 words relating to the word “Game”:</a:t>
            </a:r>
            <a:endParaRPr sz="2400">
              <a:solidFill>
                <a:srgbClr val="FFCC00"/>
              </a:solidFill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417" name="Google Shape;417;p53"/>
          <p:cNvSpPr txBox="1"/>
          <p:nvPr/>
        </p:nvSpPr>
        <p:spPr>
          <a:xfrm>
            <a:off x="2853300" y="2088325"/>
            <a:ext cx="1691700" cy="28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rPr>
              <a:t>Facebook</a:t>
            </a:r>
            <a:r>
              <a:rPr lang="en" sz="2200">
                <a:solidFill>
                  <a:schemeClr val="lt1"/>
                </a:solidFill>
                <a:latin typeface="Hind Medium"/>
                <a:ea typeface="Hind Medium"/>
                <a:cs typeface="Hind Medium"/>
                <a:sym typeface="Hind Medium"/>
              </a:rPr>
              <a:t>:</a:t>
            </a:r>
            <a:endParaRPr sz="2200">
              <a:solidFill>
                <a:schemeClr val="lt1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chemeClr val="lt1"/>
                </a:solidFill>
                <a:latin typeface="Hind Medium"/>
                <a:ea typeface="Hind Medium"/>
                <a:cs typeface="Hind Medium"/>
                <a:sym typeface="Hind Medium"/>
              </a:rPr>
              <a:t>Playoff</a:t>
            </a:r>
            <a:endParaRPr sz="2000">
              <a:solidFill>
                <a:schemeClr val="lt1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chemeClr val="lt1"/>
                </a:solidFill>
                <a:latin typeface="Hind Medium"/>
                <a:ea typeface="Hind Medium"/>
                <a:cs typeface="Hind Medium"/>
                <a:sym typeface="Hind Medium"/>
              </a:rPr>
              <a:t>Giants</a:t>
            </a:r>
            <a:endParaRPr sz="2000">
              <a:solidFill>
                <a:schemeClr val="lt1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chemeClr val="lt1"/>
                </a:solidFill>
                <a:latin typeface="Hind Medium"/>
                <a:ea typeface="Hind Medium"/>
                <a:cs typeface="Hind Medium"/>
                <a:sym typeface="Hind Medium"/>
              </a:rPr>
              <a:t>Season</a:t>
            </a:r>
            <a:endParaRPr sz="2000">
              <a:solidFill>
                <a:schemeClr val="lt1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chemeClr val="lt1"/>
                </a:solidFill>
                <a:latin typeface="Hind Medium"/>
                <a:ea typeface="Hind Medium"/>
                <a:cs typeface="Hind Medium"/>
                <a:sym typeface="Hind Medium"/>
              </a:rPr>
              <a:t>NBA</a:t>
            </a:r>
            <a:endParaRPr sz="2000">
              <a:solidFill>
                <a:schemeClr val="lt1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chemeClr val="lt1"/>
                </a:solidFill>
                <a:latin typeface="Hind Medium"/>
                <a:ea typeface="Hind Medium"/>
                <a:cs typeface="Hind Medium"/>
                <a:sym typeface="Hind Medium"/>
              </a:rPr>
              <a:t>Football</a:t>
            </a:r>
            <a:endParaRPr sz="2000">
              <a:solidFill>
                <a:schemeClr val="lt1"/>
              </a:solidFill>
              <a:latin typeface="Hind Medium"/>
              <a:ea typeface="Hind Medium"/>
              <a:cs typeface="Hind Medium"/>
              <a:sym typeface="Hind Medium"/>
            </a:endParaRPr>
          </a:p>
        </p:txBody>
      </p:sp>
      <p:sp>
        <p:nvSpPr>
          <p:cNvPr id="418" name="Google Shape;418;p53"/>
          <p:cNvSpPr txBox="1"/>
          <p:nvPr/>
        </p:nvSpPr>
        <p:spPr>
          <a:xfrm>
            <a:off x="5064775" y="2088325"/>
            <a:ext cx="2688600" cy="28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6600"/>
                </a:solidFill>
                <a:latin typeface="Hind"/>
                <a:ea typeface="Hind"/>
                <a:cs typeface="Hind"/>
                <a:sym typeface="Hind"/>
              </a:rPr>
              <a:t>Weighted Average</a:t>
            </a:r>
            <a:r>
              <a:rPr b="1" lang="en" sz="2200">
                <a:solidFill>
                  <a:srgbClr val="FF6600"/>
                </a:solidFill>
                <a:latin typeface="Hind"/>
                <a:ea typeface="Hind"/>
                <a:cs typeface="Hind"/>
                <a:sym typeface="Hind"/>
              </a:rPr>
              <a:t>:</a:t>
            </a:r>
            <a:endParaRPr b="1" sz="2200">
              <a:solidFill>
                <a:srgbClr val="FF6600"/>
              </a:solidFill>
              <a:latin typeface="Hind"/>
              <a:ea typeface="Hind"/>
              <a:cs typeface="Hind"/>
              <a:sym typeface="Hi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Win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6600"/>
                </a:solidFill>
                <a:latin typeface="Hind Medium"/>
                <a:ea typeface="Hind Medium"/>
                <a:cs typeface="Hind Medium"/>
                <a:sym typeface="Hind Medium"/>
              </a:rPr>
              <a:t>Giants</a:t>
            </a:r>
            <a:endParaRPr sz="2000">
              <a:solidFill>
                <a:srgbClr val="FF6600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FFFF"/>
                </a:solidFill>
                <a:latin typeface="Hind Medium"/>
                <a:ea typeface="Hind Medium"/>
                <a:cs typeface="Hind Medium"/>
                <a:sym typeface="Hind Medium"/>
              </a:rPr>
              <a:t>Playoff</a:t>
            </a:r>
            <a:endParaRPr sz="2000">
              <a:solidFill>
                <a:srgbClr val="FFFFFF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6600"/>
                </a:solidFill>
                <a:latin typeface="Hind Medium"/>
                <a:ea typeface="Hind Medium"/>
                <a:cs typeface="Hind Medium"/>
                <a:sym typeface="Hind Medium"/>
              </a:rPr>
              <a:t>Poker</a:t>
            </a:r>
            <a:endParaRPr sz="2000">
              <a:solidFill>
                <a:srgbClr val="FF6600"/>
              </a:solidFill>
              <a:latin typeface="Hind Medium"/>
              <a:ea typeface="Hind Medium"/>
              <a:cs typeface="Hind Medium"/>
              <a:sym typeface="Hind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000"/>
              <a:buFont typeface="Hind Medium"/>
              <a:buAutoNum type="arabicPeriod"/>
            </a:pPr>
            <a:r>
              <a:rPr lang="en" sz="2000">
                <a:solidFill>
                  <a:srgbClr val="FF6600"/>
                </a:solidFill>
                <a:latin typeface="Hind Medium"/>
                <a:ea typeface="Hind Medium"/>
                <a:cs typeface="Hind Medium"/>
                <a:sym typeface="Hind Medium"/>
              </a:rPr>
              <a:t>Knicks</a:t>
            </a:r>
            <a:endParaRPr sz="2000">
              <a:solidFill>
                <a:srgbClr val="FF6600"/>
              </a:solidFill>
              <a:latin typeface="Hind Medium"/>
              <a:ea typeface="Hind Medium"/>
              <a:cs typeface="Hind Medium"/>
              <a:sym typeface="Hind Medium"/>
            </a:endParaRPr>
          </a:p>
        </p:txBody>
      </p:sp>
      <p:sp>
        <p:nvSpPr>
          <p:cNvPr id="419" name="Google Shape;419;p53"/>
          <p:cNvSpPr/>
          <p:nvPr/>
        </p:nvSpPr>
        <p:spPr>
          <a:xfrm>
            <a:off x="4363975" y="3071600"/>
            <a:ext cx="700800" cy="748500"/>
          </a:xfrm>
          <a:prstGeom prst="mathEqual">
            <a:avLst>
              <a:gd fmla="val 23520" name="adj1"/>
              <a:gd fmla="val 117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4"/>
          <p:cNvSpPr txBox="1"/>
          <p:nvPr>
            <p:ph type="ctrTitle"/>
          </p:nvPr>
        </p:nvSpPr>
        <p:spPr>
          <a:xfrm>
            <a:off x="2647900" y="1811950"/>
            <a:ext cx="3848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Bot Logic as </a:t>
            </a:r>
            <a:r>
              <a:rPr lang="en">
                <a:solidFill>
                  <a:srgbClr val="FFCC00"/>
                </a:solidFill>
              </a:rPr>
              <a:t>Guesser</a:t>
            </a:r>
            <a:endParaRPr>
              <a:solidFill>
                <a:srgbClr val="FFCC00"/>
              </a:solidFill>
            </a:endParaRPr>
          </a:p>
        </p:txBody>
      </p:sp>
      <p:sp>
        <p:nvSpPr>
          <p:cNvPr id="425" name="Google Shape;425;p54"/>
          <p:cNvSpPr txBox="1"/>
          <p:nvPr>
            <p:ph idx="1" type="subTitle"/>
          </p:nvPr>
        </p:nvSpPr>
        <p:spPr>
          <a:xfrm>
            <a:off x="2647975" y="2916250"/>
            <a:ext cx="384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(Adding functionality)</a:t>
            </a:r>
            <a:endParaRPr/>
          </a:p>
        </p:txBody>
      </p:sp>
      <p:pic>
        <p:nvPicPr>
          <p:cNvPr id="426" name="Google Shape;42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8815" y="3604575"/>
            <a:ext cx="2226426" cy="125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5"/>
          <p:cNvSpPr txBox="1"/>
          <p:nvPr/>
        </p:nvSpPr>
        <p:spPr>
          <a:xfrm>
            <a:off x="2830800" y="-55900"/>
            <a:ext cx="34824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CLUE: ANIMAL 3  </a:t>
            </a:r>
            <a:endParaRPr sz="3600">
              <a:solidFill>
                <a:srgbClr val="FFFFFF"/>
              </a:solidFill>
              <a:highlight>
                <a:srgbClr val="041F30"/>
              </a:highlight>
              <a:latin typeface="Hind SemiBold"/>
              <a:ea typeface="Hind SemiBold"/>
              <a:cs typeface="Hind SemiBold"/>
              <a:sym typeface="Hind SemiBol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6"/>
          <p:cNvSpPr txBox="1"/>
          <p:nvPr/>
        </p:nvSpPr>
        <p:spPr>
          <a:xfrm>
            <a:off x="2830800" y="-55900"/>
            <a:ext cx="34824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CLUE: ANIMAL 3  </a:t>
            </a:r>
            <a:endParaRPr sz="3600">
              <a:solidFill>
                <a:srgbClr val="FFFFFF"/>
              </a:solidFill>
              <a:highlight>
                <a:srgbClr val="041F30"/>
              </a:highlight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437" name="Google Shape;437;p56"/>
          <p:cNvSpPr txBox="1"/>
          <p:nvPr/>
        </p:nvSpPr>
        <p:spPr>
          <a:xfrm>
            <a:off x="6495100" y="2152525"/>
            <a:ext cx="6381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ind SemiBold"/>
                <a:ea typeface="Hind SemiBold"/>
                <a:cs typeface="Hind SemiBold"/>
                <a:sym typeface="Hind SemiBold"/>
              </a:rPr>
              <a:t>0.64</a:t>
            </a:r>
            <a:endParaRPr sz="1800"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438" name="Google Shape;438;p56"/>
          <p:cNvSpPr txBox="1"/>
          <p:nvPr/>
        </p:nvSpPr>
        <p:spPr>
          <a:xfrm>
            <a:off x="4695225" y="3093350"/>
            <a:ext cx="6381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ind SemiBold"/>
                <a:ea typeface="Hind SemiBold"/>
                <a:cs typeface="Hind SemiBold"/>
                <a:sym typeface="Hind SemiBold"/>
              </a:rPr>
              <a:t>0.33</a:t>
            </a:r>
            <a:endParaRPr sz="1800"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439" name="Google Shape;439;p56"/>
          <p:cNvSpPr txBox="1"/>
          <p:nvPr/>
        </p:nvSpPr>
        <p:spPr>
          <a:xfrm>
            <a:off x="2031825" y="154650"/>
            <a:ext cx="6381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ind SemiBold"/>
                <a:ea typeface="Hind SemiBold"/>
                <a:cs typeface="Hind SemiBold"/>
                <a:sym typeface="Hind SemiBold"/>
              </a:rPr>
              <a:t>0.39</a:t>
            </a:r>
            <a:endParaRPr sz="1800">
              <a:latin typeface="Hind SemiBold"/>
              <a:ea typeface="Hind SemiBold"/>
              <a:cs typeface="Hind SemiBold"/>
              <a:sym typeface="Hind SemiBol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7"/>
          <p:cNvSpPr txBox="1"/>
          <p:nvPr/>
        </p:nvSpPr>
        <p:spPr>
          <a:xfrm>
            <a:off x="2830800" y="-55900"/>
            <a:ext cx="36642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CLUE: ANIMAL </a:t>
            </a:r>
            <a:r>
              <a:rPr lang="en" sz="3600">
                <a:solidFill>
                  <a:srgbClr val="FFCC00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8</a:t>
            </a: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  </a:t>
            </a:r>
            <a:endParaRPr sz="3600">
              <a:solidFill>
                <a:srgbClr val="FFFFFF"/>
              </a:solidFill>
              <a:highlight>
                <a:srgbClr val="041F30"/>
              </a:highlight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445" name="Google Shape;445;p57"/>
          <p:cNvSpPr txBox="1"/>
          <p:nvPr/>
        </p:nvSpPr>
        <p:spPr>
          <a:xfrm>
            <a:off x="6495100" y="2152525"/>
            <a:ext cx="6381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ind SemiBold"/>
                <a:ea typeface="Hind SemiBold"/>
                <a:cs typeface="Hind SemiBold"/>
                <a:sym typeface="Hind SemiBold"/>
              </a:rPr>
              <a:t>0.64</a:t>
            </a:r>
            <a:endParaRPr sz="1800"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446" name="Google Shape;446;p57"/>
          <p:cNvSpPr txBox="1"/>
          <p:nvPr/>
        </p:nvSpPr>
        <p:spPr>
          <a:xfrm>
            <a:off x="4695225" y="3093350"/>
            <a:ext cx="6381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ind SemiBold"/>
                <a:ea typeface="Hind SemiBold"/>
                <a:cs typeface="Hind SemiBold"/>
                <a:sym typeface="Hind SemiBold"/>
              </a:rPr>
              <a:t>0.33</a:t>
            </a:r>
            <a:endParaRPr sz="1800"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sp>
        <p:nvSpPr>
          <p:cNvPr id="447" name="Google Shape;447;p57"/>
          <p:cNvSpPr txBox="1"/>
          <p:nvPr/>
        </p:nvSpPr>
        <p:spPr>
          <a:xfrm>
            <a:off x="2031825" y="154650"/>
            <a:ext cx="638100" cy="3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ind SemiBold"/>
                <a:ea typeface="Hind SemiBold"/>
                <a:cs typeface="Hind SemiBold"/>
                <a:sym typeface="Hind SemiBold"/>
              </a:rPr>
              <a:t>0.39</a:t>
            </a:r>
            <a:endParaRPr sz="1800">
              <a:latin typeface="Hind SemiBold"/>
              <a:ea typeface="Hind SemiBold"/>
              <a:cs typeface="Hind SemiBold"/>
              <a:sym typeface="Hind SemiBold"/>
            </a:endParaRPr>
          </a:p>
        </p:txBody>
      </p:sp>
      <p:cxnSp>
        <p:nvCxnSpPr>
          <p:cNvPr id="448" name="Google Shape;448;p57"/>
          <p:cNvCxnSpPr/>
          <p:nvPr/>
        </p:nvCxnSpPr>
        <p:spPr>
          <a:xfrm flipH="1">
            <a:off x="6366225" y="279550"/>
            <a:ext cx="946500" cy="10500"/>
          </a:xfrm>
          <a:prstGeom prst="straightConnector1">
            <a:avLst/>
          </a:prstGeom>
          <a:noFill/>
          <a:ln cap="flat" cmpd="sng" w="76200">
            <a:solidFill>
              <a:srgbClr val="041F3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9" name="Google Shape;449;p57"/>
          <p:cNvSpPr txBox="1"/>
          <p:nvPr/>
        </p:nvSpPr>
        <p:spPr>
          <a:xfrm>
            <a:off x="0" y="4483800"/>
            <a:ext cx="91440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Same results!</a:t>
            </a:r>
            <a:endParaRPr sz="3600">
              <a:solidFill>
                <a:srgbClr val="FFFFFF"/>
              </a:solidFill>
              <a:highlight>
                <a:srgbClr val="041F30"/>
              </a:highlight>
              <a:latin typeface="Hind SemiBold"/>
              <a:ea typeface="Hind SemiBold"/>
              <a:cs typeface="Hind SemiBold"/>
              <a:sym typeface="Hind Semi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8"/>
          <p:cNvSpPr txBox="1"/>
          <p:nvPr>
            <p:ph type="ctrTitle"/>
          </p:nvPr>
        </p:nvSpPr>
        <p:spPr>
          <a:xfrm>
            <a:off x="2647900" y="1811950"/>
            <a:ext cx="3848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the </a:t>
            </a:r>
            <a:r>
              <a:rPr lang="en">
                <a:solidFill>
                  <a:srgbClr val="FFCC00"/>
                </a:solidFill>
              </a:rPr>
              <a:t>gameplay</a:t>
            </a:r>
            <a:endParaRPr>
              <a:solidFill>
                <a:srgbClr val="FFCC00"/>
              </a:solidFill>
            </a:endParaRPr>
          </a:p>
        </p:txBody>
      </p:sp>
      <p:sp>
        <p:nvSpPr>
          <p:cNvPr id="455" name="Google Shape;455;p58"/>
          <p:cNvSpPr txBox="1"/>
          <p:nvPr>
            <p:ph idx="1" type="subTitle"/>
          </p:nvPr>
        </p:nvSpPr>
        <p:spPr>
          <a:xfrm>
            <a:off x="2535900" y="2916250"/>
            <a:ext cx="40722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(Built an interface from start to finish)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59" title="final cut codenames las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0"/>
          <p:cNvSpPr txBox="1"/>
          <p:nvPr>
            <p:ph idx="4294967295" type="ctrTitle"/>
          </p:nvPr>
        </p:nvSpPr>
        <p:spPr>
          <a:xfrm>
            <a:off x="2715450" y="1523250"/>
            <a:ext cx="3691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466" name="Google Shape;466;p60"/>
          <p:cNvSpPr txBox="1"/>
          <p:nvPr>
            <p:ph idx="4294967295" type="subTitle"/>
          </p:nvPr>
        </p:nvSpPr>
        <p:spPr>
          <a:xfrm>
            <a:off x="2715450" y="2494275"/>
            <a:ext cx="4939200" cy="18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FF33"/>
                </a:solidFill>
              </a:rPr>
              <a:t>Any questions?</a:t>
            </a:r>
            <a:endParaRPr b="1">
              <a:solidFill>
                <a:srgbClr val="66FF3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email me at: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PYL252@nyu.edu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linkedin.com/in/patrickylee-1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/>
          <p:nvPr/>
        </p:nvSpPr>
        <p:spPr>
          <a:xfrm>
            <a:off x="2019900" y="128800"/>
            <a:ext cx="1554300" cy="947400"/>
          </a:xfrm>
          <a:prstGeom prst="rect">
            <a:avLst/>
          </a:prstGeom>
          <a:noFill/>
          <a:ln cap="flat" cmpd="sng" w="76200">
            <a:solidFill>
              <a:srgbClr val="041F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6600"/>
              </a:solidFill>
            </a:endParaRPr>
          </a:p>
        </p:txBody>
      </p:sp>
      <p:sp>
        <p:nvSpPr>
          <p:cNvPr id="277" name="Google Shape;277;p34"/>
          <p:cNvSpPr/>
          <p:nvPr/>
        </p:nvSpPr>
        <p:spPr>
          <a:xfrm>
            <a:off x="5568575" y="2098050"/>
            <a:ext cx="1554300" cy="947400"/>
          </a:xfrm>
          <a:prstGeom prst="rect">
            <a:avLst/>
          </a:prstGeom>
          <a:noFill/>
          <a:ln cap="flat" cmpd="sng" w="76200">
            <a:solidFill>
              <a:srgbClr val="041F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6600"/>
              </a:solidFill>
            </a:endParaRPr>
          </a:p>
        </p:txBody>
      </p:sp>
      <p:sp>
        <p:nvSpPr>
          <p:cNvPr id="278" name="Google Shape;278;p34"/>
          <p:cNvSpPr/>
          <p:nvPr/>
        </p:nvSpPr>
        <p:spPr>
          <a:xfrm>
            <a:off x="3794850" y="3077825"/>
            <a:ext cx="1554300" cy="947400"/>
          </a:xfrm>
          <a:prstGeom prst="rect">
            <a:avLst/>
          </a:prstGeom>
          <a:noFill/>
          <a:ln cap="flat" cmpd="sng" w="76200">
            <a:solidFill>
              <a:srgbClr val="041F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6600"/>
              </a:solidFill>
            </a:endParaRPr>
          </a:p>
        </p:txBody>
      </p:sp>
      <p:sp>
        <p:nvSpPr>
          <p:cNvPr id="279" name="Google Shape;279;p34"/>
          <p:cNvSpPr txBox="1"/>
          <p:nvPr/>
        </p:nvSpPr>
        <p:spPr>
          <a:xfrm>
            <a:off x="2830800" y="-55900"/>
            <a:ext cx="34824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CLUE: ANIMAL 3  </a:t>
            </a:r>
            <a:endParaRPr sz="3600">
              <a:solidFill>
                <a:srgbClr val="FFFFFF"/>
              </a:solidFill>
              <a:highlight>
                <a:srgbClr val="041F30"/>
              </a:highlight>
              <a:latin typeface="Hind SemiBold"/>
              <a:ea typeface="Hind SemiBold"/>
              <a:cs typeface="Hind SemiBold"/>
              <a:sym typeface="Hind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/>
          <p:nvPr/>
        </p:nvSpPr>
        <p:spPr>
          <a:xfrm>
            <a:off x="2830800" y="-55900"/>
            <a:ext cx="34824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CLUE: ANIMAL 3  </a:t>
            </a:r>
            <a:endParaRPr sz="3600">
              <a:solidFill>
                <a:srgbClr val="FFFFFF"/>
              </a:solidFill>
              <a:highlight>
                <a:srgbClr val="041F30"/>
              </a:highlight>
              <a:latin typeface="Hind SemiBold"/>
              <a:ea typeface="Hind SemiBold"/>
              <a:cs typeface="Hind SemiBold"/>
              <a:sym typeface="Hi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/>
          <p:nvPr/>
        </p:nvSpPr>
        <p:spPr>
          <a:xfrm>
            <a:off x="2830800" y="-55900"/>
            <a:ext cx="34824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CLUE: ANIMAL 3  </a:t>
            </a:r>
            <a:endParaRPr sz="3600">
              <a:solidFill>
                <a:srgbClr val="FFFFFF"/>
              </a:solidFill>
              <a:highlight>
                <a:srgbClr val="041F30"/>
              </a:highlight>
              <a:latin typeface="Hind SemiBold"/>
              <a:ea typeface="Hind SemiBold"/>
              <a:cs typeface="Hind SemiBold"/>
              <a:sym typeface="Hind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/>
          <p:nvPr/>
        </p:nvSpPr>
        <p:spPr>
          <a:xfrm>
            <a:off x="2830800" y="-55900"/>
            <a:ext cx="34824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CLUE: ANIMAL 3  </a:t>
            </a:r>
            <a:endParaRPr sz="3600">
              <a:solidFill>
                <a:srgbClr val="FFFFFF"/>
              </a:solidFill>
              <a:highlight>
                <a:srgbClr val="041F30"/>
              </a:highlight>
              <a:latin typeface="Hind SemiBold"/>
              <a:ea typeface="Hind SemiBold"/>
              <a:cs typeface="Hind SemiBold"/>
              <a:sym typeface="Hind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/>
          <p:nvPr/>
        </p:nvSpPr>
        <p:spPr>
          <a:xfrm>
            <a:off x="2830800" y="-55900"/>
            <a:ext cx="34824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highlight>
                  <a:srgbClr val="041F30"/>
                </a:highlight>
                <a:latin typeface="Hind SemiBold"/>
                <a:ea typeface="Hind SemiBold"/>
                <a:cs typeface="Hind SemiBold"/>
                <a:sym typeface="Hind SemiBold"/>
              </a:rPr>
              <a:t>CLUE: ANIMAL 3  </a:t>
            </a:r>
            <a:endParaRPr sz="3600">
              <a:solidFill>
                <a:srgbClr val="FFFFFF"/>
              </a:solidFill>
              <a:highlight>
                <a:srgbClr val="041F30"/>
              </a:highlight>
              <a:latin typeface="Hind SemiBold"/>
              <a:ea typeface="Hind SemiBold"/>
              <a:cs typeface="Hind SemiBold"/>
              <a:sym typeface="Hind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umain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